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93" r:id="rId2"/>
    <p:sldId id="294" r:id="rId3"/>
    <p:sldId id="339" r:id="rId4"/>
    <p:sldId id="343" r:id="rId5"/>
    <p:sldId id="341" r:id="rId6"/>
    <p:sldId id="338" r:id="rId7"/>
    <p:sldId id="333" r:id="rId8"/>
    <p:sldId id="318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C7E94"/>
    <a:srgbClr val="27515E"/>
    <a:srgbClr val="76D6EB"/>
    <a:srgbClr val="F2BF4E"/>
    <a:srgbClr val="D35C20"/>
    <a:srgbClr val="88EB08"/>
    <a:srgbClr val="61B744"/>
    <a:srgbClr val="226C7B"/>
    <a:srgbClr val="ECAA2B"/>
    <a:srgbClr val="57B5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92"/>
    <p:restoredTop sz="94779"/>
  </p:normalViewPr>
  <p:slideViewPr>
    <p:cSldViewPr snapToGrid="0" snapToObjects="1">
      <p:cViewPr varScale="1">
        <p:scale>
          <a:sx n="123" d="100"/>
          <a:sy n="123" d="100"/>
        </p:scale>
        <p:origin x="624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23" Type="http://schemas.microsoft.com/office/2015/10/relationships/revisionInfo" Target="revisionInfo.xml"/><Relationship Id="rId10" Type="http://schemas.openxmlformats.org/officeDocument/2006/relationships/notesMaster" Target="notesMasters/notesMaster1.xml"/></Relationships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EFDDC6-36D4-D849-9A72-8837DA8D11F6}" type="datetimeFigureOut">
              <a:rPr lang="en-US" smtClean="0"/>
              <a:t>1/4/18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383C8B-2196-ED4B-92FD-B40837E59AC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4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56903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1749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848949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631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562363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71844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986387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D383C8B-2196-ED4B-92FD-B40837E59AC9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08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2002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6088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346954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32705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63523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095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81218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8184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1735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14383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327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B0C73-A48E-5D4A-A1EE-E5A64E15C62C}" type="datetimeFigureOut">
              <a:rPr lang="en-US" smtClean="0"/>
              <a:t>1/4/18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F33E5F-34CD-3B49-9C3A-C1853E7F9F3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39783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2.png"/><Relationship Id="rId5" Type="http://schemas.openxmlformats.org/officeDocument/2006/relationships/image" Target="../media/image3.tiff"/><Relationship Id="rId6" Type="http://schemas.openxmlformats.org/officeDocument/2006/relationships/image" Target="../media/image4.tiff"/><Relationship Id="rId7" Type="http://schemas.openxmlformats.org/officeDocument/2006/relationships/image" Target="../media/image5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6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7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8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4" Type="http://schemas.openxmlformats.org/officeDocument/2006/relationships/image" Target="../media/image9.tiff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32278" y="4198893"/>
            <a:ext cx="9537073" cy="2231284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308918" y="906681"/>
            <a:ext cx="11701850" cy="267765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3600" dirty="0" smtClean="0">
                <a:solidFill>
                  <a:srgbClr val="27515E"/>
                </a:solidFill>
              </a:rPr>
              <a:t>Natalie </a:t>
            </a:r>
            <a:r>
              <a:rPr lang="en-US" sz="3600" dirty="0">
                <a:solidFill>
                  <a:srgbClr val="27515E"/>
                </a:solidFill>
              </a:rPr>
              <a:t>Sprint </a:t>
            </a:r>
            <a:r>
              <a:rPr lang="en-US" sz="3600" dirty="0" smtClean="0">
                <a:solidFill>
                  <a:srgbClr val="27515E"/>
                </a:solidFill>
              </a:rPr>
              <a:t>#3 </a:t>
            </a:r>
            <a:r>
              <a:rPr lang="en-US" sz="3600" dirty="0">
                <a:solidFill>
                  <a:srgbClr val="27515E"/>
                </a:solidFill>
              </a:rPr>
              <a:t>Review</a:t>
            </a:r>
          </a:p>
          <a:p>
            <a:pPr algn="ctr"/>
            <a:endParaRPr lang="en-US" sz="3600" dirty="0">
              <a:solidFill>
                <a:srgbClr val="27515E"/>
              </a:solidFill>
            </a:endParaRPr>
          </a:p>
          <a:p>
            <a:pPr algn="ctr"/>
            <a:r>
              <a:rPr lang="en-US" sz="4800" dirty="0" smtClean="0">
                <a:solidFill>
                  <a:srgbClr val="27515E"/>
                </a:solidFill>
              </a:rPr>
              <a:t>Data Operations</a:t>
            </a:r>
            <a:endParaRPr lang="en-US" sz="4800" dirty="0" smtClean="0">
              <a:solidFill>
                <a:srgbClr val="27515E"/>
              </a:solidFill>
            </a:endParaRPr>
          </a:p>
          <a:p>
            <a:pPr algn="ctr"/>
            <a:r>
              <a:rPr lang="en-US" sz="4800" dirty="0" smtClean="0">
                <a:solidFill>
                  <a:srgbClr val="27515E"/>
                </a:solidFill>
              </a:rPr>
              <a:t>With </a:t>
            </a:r>
            <a:r>
              <a:rPr lang="en-US" sz="4800" dirty="0" err="1" smtClean="0">
                <a:solidFill>
                  <a:srgbClr val="27515E"/>
                </a:solidFill>
              </a:rPr>
              <a:t>PostGreSQL</a:t>
            </a:r>
            <a:r>
              <a:rPr lang="en-US" sz="4800" dirty="0" smtClean="0">
                <a:solidFill>
                  <a:srgbClr val="27515E"/>
                </a:solidFill>
              </a:rPr>
              <a:t> and </a:t>
            </a:r>
            <a:r>
              <a:rPr lang="en-US" sz="4800" dirty="0" err="1" smtClean="0">
                <a:solidFill>
                  <a:srgbClr val="27515E"/>
                </a:solidFill>
              </a:rPr>
              <a:t>Postico</a:t>
            </a:r>
            <a:endParaRPr lang="en-US" sz="4800" dirty="0">
              <a:solidFill>
                <a:srgbClr val="27515E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647147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/>
          <p:cNvSpPr txBox="1"/>
          <p:nvPr/>
        </p:nvSpPr>
        <p:spPr>
          <a:xfrm flipH="1">
            <a:off x="4362878" y="1050638"/>
            <a:ext cx="34662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1" smtClean="0"/>
              <a:t>Project Overview</a:t>
            </a:r>
            <a:endParaRPr lang="en-US" sz="32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1804416" y="2195465"/>
            <a:ext cx="896112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Import data files from </a:t>
            </a:r>
            <a:r>
              <a:rPr lang="en-US" dirty="0" err="1" smtClean="0"/>
              <a:t>HubSpot</a:t>
            </a:r>
            <a:r>
              <a:rPr lang="en-US" dirty="0" smtClean="0"/>
              <a:t> and </a:t>
            </a:r>
            <a:r>
              <a:rPr lang="en-US" dirty="0" err="1" smtClean="0"/>
              <a:t>Googlesheets</a:t>
            </a:r>
            <a:r>
              <a:rPr lang="en-US" dirty="0"/>
              <a:t> </a:t>
            </a:r>
            <a:r>
              <a:rPr lang="en-US" dirty="0" smtClean="0"/>
              <a:t>and put them into dump tables.</a:t>
            </a: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Using </a:t>
            </a:r>
            <a:r>
              <a:rPr lang="en-US" dirty="0" err="1" smtClean="0"/>
              <a:t>Postico</a:t>
            </a:r>
            <a:r>
              <a:rPr lang="en-US" dirty="0" smtClean="0"/>
              <a:t> and PostgreSQL identify unique records and insert them into a new table.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44503" y="3999948"/>
            <a:ext cx="2797556" cy="703862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26566" y="4170390"/>
            <a:ext cx="1391481" cy="1391481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2326" y="3785513"/>
            <a:ext cx="3028696" cy="1132732"/>
          </a:xfrm>
          <a:prstGeom prst="rect">
            <a:avLst/>
          </a:prstGeom>
        </p:spPr>
      </p:pic>
      <p:pic>
        <p:nvPicPr>
          <p:cNvPr id="15" name="Picture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66448" y="4140863"/>
            <a:ext cx="1299088" cy="12990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68214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3345DE2B-D8FC-45E6-9EC7-7A7C8B7DCA6D}"/>
              </a:ext>
            </a:extLst>
          </p:cNvPr>
          <p:cNvSpPr/>
          <p:nvPr/>
        </p:nvSpPr>
        <p:spPr>
          <a:xfrm>
            <a:off x="3142563" y="779010"/>
            <a:ext cx="590687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/>
              <a:t>Python Script for </a:t>
            </a:r>
            <a:r>
              <a:rPr lang="en-US" sz="3200" b="1" dirty="0" smtClean="0"/>
              <a:t>CSV to </a:t>
            </a:r>
            <a:r>
              <a:rPr lang="en-US" sz="3200" b="1" dirty="0" err="1" smtClean="0"/>
              <a:t>PostGres</a:t>
            </a:r>
            <a:endParaRPr lang="en-US" sz="32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414272" y="1663170"/>
            <a:ext cx="468172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Python libraries used for this </a:t>
            </a:r>
            <a:r>
              <a:rPr lang="en-US" dirty="0" smtClean="0"/>
              <a:t>script: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csv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Psycopg2</a:t>
            </a:r>
          </a:p>
          <a:p>
            <a:pPr marL="742950" lvl="1" indent="-285750">
              <a:lnSpc>
                <a:spcPct val="150000"/>
              </a:lnSpc>
              <a:buFont typeface="Arial" charset="0"/>
              <a:buChar char="•"/>
            </a:pPr>
            <a:endParaRPr lang="en-US" dirty="0" smtClean="0"/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Use csv library to parse csv by header row and insert into new table in PostgreSQL.</a:t>
            </a:r>
            <a:endParaRPr lang="en-US" dirty="0" smtClean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22159" y="1663170"/>
            <a:ext cx="3599912" cy="37256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16949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3345DE2B-D8FC-45E6-9EC7-7A7C8B7DCA6D}"/>
              </a:ext>
            </a:extLst>
          </p:cNvPr>
          <p:cNvSpPr/>
          <p:nvPr/>
        </p:nvSpPr>
        <p:spPr>
          <a:xfrm>
            <a:off x="4638854" y="852492"/>
            <a:ext cx="2700355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smtClean="0"/>
              <a:t>Data Cleansing</a:t>
            </a:r>
            <a:endParaRPr lang="en-US" sz="32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1518031" y="2198164"/>
            <a:ext cx="468172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Removing commas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Formatting dates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Checking for null values</a:t>
            </a:r>
          </a:p>
          <a:p>
            <a:pPr marL="285750" indent="-285750">
              <a:lnSpc>
                <a:spcPct val="150000"/>
              </a:lnSpc>
              <a:buFont typeface="Arial" charset="0"/>
              <a:buChar char="•"/>
            </a:pPr>
            <a:r>
              <a:rPr lang="en-US" dirty="0" smtClean="0"/>
              <a:t>Missing email addresses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58002" y="1760627"/>
            <a:ext cx="3810000" cy="356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15470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8412ACB4-7964-433C-86E9-BFED3701BABC}"/>
              </a:ext>
            </a:extLst>
          </p:cNvPr>
          <p:cNvSpPr/>
          <p:nvPr/>
        </p:nvSpPr>
        <p:spPr>
          <a:xfrm>
            <a:off x="3075237" y="823931"/>
            <a:ext cx="604152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/>
              <a:t>Running </a:t>
            </a:r>
            <a:r>
              <a:rPr lang="en-US" sz="3200" b="1" dirty="0" smtClean="0"/>
              <a:t>Raw SQL vs Using the GUI</a:t>
            </a:r>
            <a:endParaRPr lang="en-US" sz="3200" b="1" dirty="0"/>
          </a:p>
        </p:txBody>
      </p:sp>
      <p:sp>
        <p:nvSpPr>
          <p:cNvPr id="5" name="TextBox 4"/>
          <p:cNvSpPr txBox="1"/>
          <p:nvPr/>
        </p:nvSpPr>
        <p:spPr>
          <a:xfrm>
            <a:off x="2023872" y="2194560"/>
            <a:ext cx="76200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Ran into issues creating an auto generated primary id key. 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Timestamps and som</a:t>
            </a:r>
            <a:r>
              <a:rPr lang="en-US" dirty="0" smtClean="0"/>
              <a:t>e functions won’t work in </a:t>
            </a:r>
            <a:r>
              <a:rPr lang="en-US" dirty="0" err="1" smtClean="0"/>
              <a:t>Postico</a:t>
            </a:r>
            <a:r>
              <a:rPr lang="en-US" dirty="0" smtClean="0"/>
              <a:t>.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Some functionality is lost with </a:t>
            </a:r>
            <a:r>
              <a:rPr lang="en-US" dirty="0" err="1" smtClean="0"/>
              <a:t>Postico</a:t>
            </a:r>
            <a:r>
              <a:rPr lang="en-US" dirty="0" smtClean="0"/>
              <a:t>. Still had to write out a query.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63637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="" xmlns:a16="http://schemas.microsoft.com/office/drawing/2014/main" id="{3345DE2B-D8FC-45E6-9EC7-7A7C8B7DCA6D}"/>
              </a:ext>
            </a:extLst>
          </p:cNvPr>
          <p:cNvSpPr/>
          <p:nvPr/>
        </p:nvSpPr>
        <p:spPr>
          <a:xfrm>
            <a:off x="4194313" y="791970"/>
            <a:ext cx="379732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/>
              <a:t>SQL Data Operations </a:t>
            </a:r>
            <a:endParaRPr lang="en-US" sz="3200" b="1" dirty="0"/>
          </a:p>
        </p:txBody>
      </p:sp>
      <p:sp>
        <p:nvSpPr>
          <p:cNvPr id="6" name="TextBox 5"/>
          <p:cNvSpPr txBox="1"/>
          <p:nvPr/>
        </p:nvSpPr>
        <p:spPr>
          <a:xfrm>
            <a:off x="695739" y="1816861"/>
            <a:ext cx="436473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Used ’Drop Table’ to check if table existed and dropped it if it did.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Used ‘Select Distinct’ to select only distinct first name and last name records from the dump tables </a:t>
            </a:r>
          </a:p>
          <a:p>
            <a:pPr marL="285750" indent="-285750">
              <a:buFont typeface="Arial" charset="0"/>
              <a:buChar char="•"/>
            </a:pPr>
            <a:endParaRPr lang="en-US" dirty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Used ’Insert’ to insert distinct records into a new table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60475" y="1816861"/>
            <a:ext cx="6584200" cy="28623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49232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 flipV="1">
            <a:off x="695739" y="5614736"/>
            <a:ext cx="10800522" cy="651493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="" xmlns:a16="http://schemas.microsoft.com/office/drawing/2014/main" id="{2AF28C14-789A-434E-A358-8CC4A91E2EFD}"/>
              </a:ext>
            </a:extLst>
          </p:cNvPr>
          <p:cNvSpPr/>
          <p:nvPr/>
        </p:nvSpPr>
        <p:spPr>
          <a:xfrm>
            <a:off x="4761820" y="678512"/>
            <a:ext cx="2668359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b="1" dirty="0" smtClean="0"/>
              <a:t>Results !!!!! </a:t>
            </a:r>
            <a:r>
              <a:rPr lang="en-US" sz="3200" b="1" dirty="0" smtClean="0">
                <a:sym typeface="Wingdings"/>
              </a:rPr>
              <a:t></a:t>
            </a:r>
            <a:endParaRPr lang="en-US" sz="3200" b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82650" y="1305693"/>
            <a:ext cx="6826697" cy="3927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5155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Click="0" advTm="15000"/>
    </mc:Choice>
    <mc:Fallback xmlns="">
      <p:transition spd="slow" advClick="0" advTm="15000"/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 flipV="1">
            <a:off x="695739" y="993912"/>
            <a:ext cx="10800522" cy="5272319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/>
          <p:cNvSpPr txBox="1"/>
          <p:nvPr/>
        </p:nvSpPr>
        <p:spPr>
          <a:xfrm>
            <a:off x="695739" y="2280658"/>
            <a:ext cx="10800522" cy="123110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en-US" sz="5400" b="1" dirty="0">
                <a:solidFill>
                  <a:schemeClr val="bg1"/>
                </a:solidFill>
              </a:rPr>
              <a:t>Thank you</a:t>
            </a:r>
          </a:p>
          <a:p>
            <a:pPr algn="ctr"/>
            <a:endParaRPr lang="en-US" sz="2000" b="1" dirty="0">
              <a:solidFill>
                <a:srgbClr val="27515E"/>
              </a:solidFill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biLevel thresh="25000"/>
          </a:blip>
          <a:stretch>
            <a:fillRect/>
          </a:stretch>
        </p:blipFill>
        <p:spPr>
          <a:xfrm>
            <a:off x="735495" y="5812199"/>
            <a:ext cx="1770725" cy="414277"/>
          </a:xfrm>
          <a:prstGeom prst="rect">
            <a:avLst/>
          </a:prstGeom>
        </p:spPr>
      </p:pic>
      <p:sp>
        <p:nvSpPr>
          <p:cNvPr id="8" name="Rectangle 7"/>
          <p:cNvSpPr/>
          <p:nvPr/>
        </p:nvSpPr>
        <p:spPr>
          <a:xfrm>
            <a:off x="695739" y="556592"/>
            <a:ext cx="3498574" cy="72888"/>
          </a:xfrm>
          <a:prstGeom prst="rect">
            <a:avLst/>
          </a:prstGeom>
          <a:solidFill>
            <a:srgbClr val="2751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7997687" y="563218"/>
            <a:ext cx="3498574" cy="72888"/>
          </a:xfrm>
          <a:prstGeom prst="rect">
            <a:avLst/>
          </a:prstGeom>
          <a:solidFill>
            <a:srgbClr val="D35C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4346713" y="563218"/>
            <a:ext cx="3498574" cy="72888"/>
          </a:xfrm>
          <a:prstGeom prst="rect">
            <a:avLst/>
          </a:prstGeom>
          <a:solidFill>
            <a:srgbClr val="F2BF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0251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5560</TotalTime>
  <Words>191</Words>
  <Application>Microsoft Macintosh PowerPoint</Application>
  <PresentationFormat>Widescreen</PresentationFormat>
  <Paragraphs>40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Calibri</vt:lpstr>
      <vt:lpstr>Calibri Light</vt:lpstr>
      <vt:lpstr>Wingdings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Olina Cavedoni</dc:creator>
  <cp:lastModifiedBy>Natalie Ramirez</cp:lastModifiedBy>
  <cp:revision>118</cp:revision>
  <dcterms:created xsi:type="dcterms:W3CDTF">2017-10-26T06:05:04Z</dcterms:created>
  <dcterms:modified xsi:type="dcterms:W3CDTF">2018-01-05T03:53:20Z</dcterms:modified>
</cp:coreProperties>
</file>

<file path=docProps/thumbnail.jpeg>
</file>